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0" autoAdjust="0"/>
    <p:restoredTop sz="94660"/>
  </p:normalViewPr>
  <p:slideViewPr>
    <p:cSldViewPr snapToGrid="0">
      <p:cViewPr varScale="1">
        <p:scale>
          <a:sx n="68" d="100"/>
          <a:sy n="68"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343722-EFD3-40D0-AB77-BC4A3D25F9EB}" type="datetimeFigureOut">
              <a:rPr lang="en-GB" smtClean="0"/>
              <a:t>03/08/2017</a:t>
            </a:fld>
            <a:endParaRPr lang="en-GB"/>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9F8A8-202A-4319-939D-163C9858D1BE}" type="slidenum">
              <a:rPr lang="en-GB" smtClean="0"/>
              <a:t>‹Nr.›</a:t>
            </a:fld>
            <a:endParaRPr lang="en-GB"/>
          </a:p>
        </p:txBody>
      </p:sp>
    </p:spTree>
    <p:extLst>
      <p:ext uri="{BB962C8B-B14F-4D97-AF65-F5344CB8AC3E}">
        <p14:creationId xmlns:p14="http://schemas.microsoft.com/office/powerpoint/2010/main" val="3284921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1087361-12B0-4305-9FB4-B118CD971E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F3BA17CA-237D-475B-946C-74276A14AD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7412" name="Slide Number Placeholder 3">
            <a:extLst>
              <a:ext uri="{FF2B5EF4-FFF2-40B4-BE49-F238E27FC236}">
                <a16:creationId xmlns:a16="http://schemas.microsoft.com/office/drawing/2014/main" id="{DB5DA3E9-992B-4A90-8824-16E9C569E2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0FCF7D3-3DCD-4294-AD5B-82DCB1AB7321}" type="slidenum">
              <a:rPr lang="en-GB" altLang="en-US"/>
              <a:pPr eaLnBrk="1" hangingPunct="1"/>
              <a:t>1</a:t>
            </a:fld>
            <a:endParaRPr lang="en-GB" altLang="en-US"/>
          </a:p>
        </p:txBody>
      </p:sp>
    </p:spTree>
    <p:extLst>
      <p:ext uri="{BB962C8B-B14F-4D97-AF65-F5344CB8AC3E}">
        <p14:creationId xmlns:p14="http://schemas.microsoft.com/office/powerpoint/2010/main" val="54277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86084940-D9A3-4611-B419-B562510D11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BBF34A7-2818-48F7-9CE3-0D841A8C8C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NEMA- No link</a:t>
            </a:r>
          </a:p>
          <a:p>
            <a:r>
              <a:rPr lang="en-US" altLang="en-US"/>
              <a:t>WSTF-No link</a:t>
            </a:r>
          </a:p>
        </p:txBody>
      </p:sp>
      <p:sp>
        <p:nvSpPr>
          <p:cNvPr id="18436" name="Slide Number Placeholder 3">
            <a:extLst>
              <a:ext uri="{FF2B5EF4-FFF2-40B4-BE49-F238E27FC236}">
                <a16:creationId xmlns:a16="http://schemas.microsoft.com/office/drawing/2014/main" id="{2EFD1E6E-C04D-44A6-A02D-0706FEE294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DB81F3-AB2D-4DE1-AF74-59DF0E51882C}" type="slidenum">
              <a:rPr lang="en-GB" altLang="en-US"/>
              <a:pPr eaLnBrk="1" hangingPunct="1"/>
              <a:t>2</a:t>
            </a:fld>
            <a:endParaRPr lang="en-GB" altLang="en-US"/>
          </a:p>
        </p:txBody>
      </p:sp>
    </p:spTree>
    <p:extLst>
      <p:ext uri="{BB962C8B-B14F-4D97-AF65-F5344CB8AC3E}">
        <p14:creationId xmlns:p14="http://schemas.microsoft.com/office/powerpoint/2010/main" val="3737267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‹Nr.›</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eanece.org/partners.php&amp;ei=HVTwVNvSDcnrUtCOgsgP&amp;bvm=bv.87269000,d.d2s&amp;psig=AFQjCNF3FurmvvDrJQstLuZi57kicgDIYQ&amp;ust=142512270827544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waterfund.go.k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arget="../media/image5.jpeg" Type="http://schemas.openxmlformats.org/officeDocument/2006/relationships/image"/><Relationship Id="rId1" Target="../slideLayouts/slideLayout2.xml" Type="http://schemas.openxmlformats.org/officeDocument/2006/relationships/slideLayou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8.xml.rels><?xml version="1.0" encoding="UTF-8" standalone="yes" ?><Relationships xmlns="http://schemas.openxmlformats.org/package/2006/relationships"><Relationship Id="rId2" Target="../media/image7.jpeg" Type="http://schemas.openxmlformats.org/officeDocument/2006/relationships/imag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40225989-F6B4-4ED4-862B-C954EBE88F54}"/>
              </a:ext>
            </a:extLst>
          </p:cNvPr>
          <p:cNvSpPr>
            <a:spLocks noGrp="1"/>
          </p:cNvSpPr>
          <p:nvPr>
            <p:ph type="ctrTitle"/>
          </p:nvPr>
        </p:nvSpPr>
        <p:spPr>
          <a:xfrm>
            <a:off x="685800" y="152400"/>
            <a:ext cx="8001000" cy="762000"/>
          </a:xfrm>
        </p:spPr>
        <p:txBody>
          <a:bodyPr/>
          <a:lstStyle/>
          <a:p>
            <a:pPr eaLnBrk="1" hangingPunct="1"/>
            <a:r>
              <a:rPr lang="en-US" altLang="en-US" sz="3600" b="1" dirty="0">
                <a:solidFill>
                  <a:srgbClr val="0070C0"/>
                </a:solidFill>
                <a:cs typeface="Calibri" panose="020F0502020204030204" pitchFamily="34" charset="0"/>
              </a:rPr>
              <a:t>Water Sector Trust Fund</a:t>
            </a:r>
            <a:endParaRPr lang="en-US" altLang="en-US" sz="3600" b="1" dirty="0">
              <a:cs typeface="Calibri" panose="020F0502020204030204" pitchFamily="34" charset="0"/>
            </a:endParaRPr>
          </a:p>
        </p:txBody>
      </p:sp>
      <p:sp>
        <p:nvSpPr>
          <p:cNvPr id="3" name="Subtitle 2">
            <a:extLst>
              <a:ext uri="{FF2B5EF4-FFF2-40B4-BE49-F238E27FC236}">
                <a16:creationId xmlns:a16="http://schemas.microsoft.com/office/drawing/2014/main" id="{35B374B0-E07C-4E14-97F1-E9A86822FF95}"/>
              </a:ext>
            </a:extLst>
          </p:cNvPr>
          <p:cNvSpPr>
            <a:spLocks noGrp="1"/>
          </p:cNvSpPr>
          <p:nvPr>
            <p:ph type="subTitle" idx="1"/>
          </p:nvPr>
        </p:nvSpPr>
        <p:spPr>
          <a:xfrm>
            <a:off x="152400" y="762000"/>
            <a:ext cx="8534400" cy="914400"/>
          </a:xfrm>
        </p:spPr>
        <p:txBody>
          <a:bodyPr rtlCol="0">
            <a:normAutofit fontScale="25000" lnSpcReduction="20000"/>
          </a:bodyPr>
          <a:lstStyle/>
          <a:p>
            <a:pPr eaLnBrk="1" fontAlgn="auto" hangingPunct="1">
              <a:spcAft>
                <a:spcPts val="0"/>
              </a:spcAft>
              <a:defRPr/>
            </a:pPr>
            <a:endParaRPr lang="en-US" dirty="0">
              <a:solidFill>
                <a:schemeClr val="tx1"/>
              </a:solidFill>
            </a:endParaRPr>
          </a:p>
          <a:p>
            <a:pPr eaLnBrk="1" fontAlgn="auto" hangingPunct="1">
              <a:spcAft>
                <a:spcPts val="0"/>
              </a:spcAft>
              <a:defRPr/>
            </a:pPr>
            <a:r>
              <a:rPr lang="en-US" sz="11200" b="1" dirty="0">
                <a:solidFill>
                  <a:schemeClr val="tx1"/>
                </a:solidFill>
                <a:cs typeface="Calibri" pitchFamily="34" charset="0"/>
              </a:rPr>
              <a:t>How does the Sanitation Team apply for the NEMA Waste Transportation Permit (license)?</a:t>
            </a:r>
          </a:p>
        </p:txBody>
      </p:sp>
      <p:sp>
        <p:nvSpPr>
          <p:cNvPr id="5" name="Slide Number Placeholder 4">
            <a:extLst>
              <a:ext uri="{FF2B5EF4-FFF2-40B4-BE49-F238E27FC236}">
                <a16:creationId xmlns:a16="http://schemas.microsoft.com/office/drawing/2014/main" id="{0CFF5749-2515-4007-A800-2DD77C565C0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DC48C4-320B-41B8-BB92-9FA3066ECB95}" type="slidenum">
              <a:rPr lang="en-US" altLang="en-US">
                <a:solidFill>
                  <a:srgbClr val="898989"/>
                </a:solidFill>
                <a:latin typeface="Calibri" panose="020F0502020204030204" pitchFamily="34" charset="0"/>
              </a:rPr>
              <a:pPr eaLnBrk="1" hangingPunct="1"/>
              <a:t>1</a:t>
            </a:fld>
            <a:endParaRPr lang="en-US" altLang="en-US">
              <a:solidFill>
                <a:srgbClr val="898989"/>
              </a:solidFill>
              <a:latin typeface="Calibri" panose="020F0502020204030204" pitchFamily="34" charset="0"/>
            </a:endParaRPr>
          </a:p>
        </p:txBody>
      </p:sp>
      <p:pic>
        <p:nvPicPr>
          <p:cNvPr id="2054" name="Picture 8" descr="https://encrypted-tbn1.gstatic.com/images?q=tbn:ANd9GcSuLqt_1Lx0nxp7pQ6p-WOJuO_H442mKP5cM7jeLXw-FgSZYS6G">
            <a:hlinkClick r:id="rId3"/>
            <a:extLst>
              <a:ext uri="{FF2B5EF4-FFF2-40B4-BE49-F238E27FC236}">
                <a16:creationId xmlns:a16="http://schemas.microsoft.com/office/drawing/2014/main" id="{F0F0976A-276F-4516-9AF5-5DCE69A756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8700" y="2286000"/>
            <a:ext cx="2749550"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8" descr="C:\Users\HP\Desktop\Bilder\SaniGo Vision 2030\DSC04494.JPG">
            <a:extLst>
              <a:ext uri="{FF2B5EF4-FFF2-40B4-BE49-F238E27FC236}">
                <a16:creationId xmlns:a16="http://schemas.microsoft.com/office/drawing/2014/main" id="{745BC713-071C-4146-B68D-720C7A04D4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4753" r="15575" b="21346"/>
          <a:stretch>
            <a:fillRect/>
          </a:stretch>
        </p:blipFill>
        <p:spPr bwMode="auto">
          <a:xfrm>
            <a:off x="1066800" y="2286000"/>
            <a:ext cx="3124200"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DC89FAA6-4FDF-4470-9BE5-FA1EE8F39C9A}"/>
              </a:ext>
            </a:extLst>
          </p:cNvPr>
          <p:cNvSpPr txBox="1"/>
          <p:nvPr/>
        </p:nvSpPr>
        <p:spPr>
          <a:xfrm>
            <a:off x="6348291" y="5894686"/>
            <a:ext cx="2635250" cy="461665"/>
          </a:xfrm>
          <a:prstGeom prst="rect">
            <a:avLst/>
          </a:prstGeom>
          <a:noFill/>
        </p:spPr>
        <p:txBody>
          <a:bodyPr wrap="square" rtlCol="0">
            <a:spAutoFit/>
          </a:bodyPr>
          <a:lstStyle/>
          <a:p>
            <a:pPr algn="r"/>
            <a:r>
              <a:rPr lang="de-DE" sz="1200" dirty="0"/>
              <a:t>Version:2.0</a:t>
            </a:r>
            <a:br>
              <a:rPr lang="de-DE" sz="1200" dirty="0"/>
            </a:br>
            <a:r>
              <a:rPr lang="de-DE" sz="1200" dirty="0"/>
              <a:t>Last Update: August 2017</a:t>
            </a:r>
            <a:endParaRPr lang="en-GB" sz="1200" dirty="0"/>
          </a:p>
        </p:txBody>
      </p:sp>
    </p:spTree>
    <p:extLst>
      <p:ext uri="{BB962C8B-B14F-4D97-AF65-F5344CB8AC3E}">
        <p14:creationId xmlns:p14="http://schemas.microsoft.com/office/powerpoint/2010/main" val="1743253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1ADDC26-34EF-41AB-81DB-9E0F2556AB56}"/>
              </a:ext>
            </a:extLst>
          </p:cNvPr>
          <p:cNvSpPr>
            <a:spLocks noGrp="1"/>
          </p:cNvSpPr>
          <p:nvPr>
            <p:ph type="title"/>
          </p:nvPr>
        </p:nvSpPr>
        <p:spPr>
          <a:xfrm>
            <a:off x="829994" y="312738"/>
            <a:ext cx="7704406" cy="898525"/>
          </a:xfrm>
          <a:solidFill>
            <a:schemeClr val="accent1">
              <a:lumMod val="20000"/>
              <a:lumOff val="80000"/>
            </a:schemeClr>
          </a:solidFill>
        </p:spPr>
        <p:txBody>
          <a:bodyPr/>
          <a:lstStyle/>
          <a:p>
            <a:pPr algn="l" eaLnBrk="1" hangingPunct="1">
              <a:defRPr/>
            </a:pPr>
            <a:r>
              <a:rPr lang="en-GB" sz="2800" dirty="0"/>
              <a:t>NEMA Tracking document  </a:t>
            </a:r>
          </a:p>
        </p:txBody>
      </p:sp>
      <p:sp>
        <p:nvSpPr>
          <p:cNvPr id="5" name="Slide Number Placeholder 4">
            <a:extLst>
              <a:ext uri="{FF2B5EF4-FFF2-40B4-BE49-F238E27FC236}">
                <a16:creationId xmlns:a16="http://schemas.microsoft.com/office/drawing/2014/main" id="{33D6B703-EBF6-408D-A58C-05827745CB4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EB5DD47-DE3F-4A4E-9161-68A173261042}" type="slidenum">
              <a:rPr lang="en-US" altLang="en-US">
                <a:solidFill>
                  <a:srgbClr val="898989"/>
                </a:solidFill>
                <a:latin typeface="Calibri" panose="020F0502020204030204" pitchFamily="34" charset="0"/>
              </a:rPr>
              <a:pPr eaLnBrk="1" hangingPunct="1"/>
              <a:t>10</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6699A30E-5467-455F-B6D9-75FBD0667407}"/>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11270" name="Content Placeholder 2">
            <a:extLst>
              <a:ext uri="{FF2B5EF4-FFF2-40B4-BE49-F238E27FC236}">
                <a16:creationId xmlns:a16="http://schemas.microsoft.com/office/drawing/2014/main" id="{7DE90F3E-8F55-43C7-A060-A0E1DBFA88CD}"/>
              </a:ext>
            </a:extLst>
          </p:cNvPr>
          <p:cNvSpPr>
            <a:spLocks noGrp="1"/>
          </p:cNvSpPr>
          <p:nvPr>
            <p:ph idx="1"/>
          </p:nvPr>
        </p:nvSpPr>
        <p:spPr>
          <a:xfrm>
            <a:off x="829994" y="1295399"/>
            <a:ext cx="7856806" cy="3783037"/>
          </a:xfrm>
        </p:spPr>
        <p:txBody>
          <a:bodyPr>
            <a:normAutofit/>
          </a:bodyPr>
          <a:lstStyle/>
          <a:p>
            <a:pPr marL="0" indent="0">
              <a:buFont typeface="Arial" panose="020B0604020202020204" pitchFamily="34" charset="0"/>
              <a:buNone/>
            </a:pPr>
            <a:r>
              <a:rPr lang="en-GB" altLang="en-US" sz="2600" dirty="0"/>
              <a:t>1.   </a:t>
            </a:r>
            <a:r>
              <a:rPr lang="en-GB" altLang="en-US" sz="2400" dirty="0"/>
              <a:t> Serial number: Each tracking document to have a serial number starting with 001</a:t>
            </a:r>
            <a:br>
              <a:rPr lang="en-GB" altLang="en-US" sz="2400" dirty="0"/>
            </a:br>
            <a:r>
              <a:rPr lang="en-GB" altLang="en-US" sz="2400" dirty="0"/>
              <a:t>2.    Number should never be repeated</a:t>
            </a:r>
            <a:br>
              <a:rPr lang="en-GB" altLang="en-US" sz="2400" dirty="0"/>
            </a:br>
            <a:r>
              <a:rPr lang="en-GB" altLang="en-US" sz="2400" dirty="0"/>
              <a:t>3.    Registered name of transporter as per the licence is required</a:t>
            </a:r>
            <a:br>
              <a:rPr lang="en-GB" altLang="en-US" sz="2400" dirty="0"/>
            </a:br>
            <a:r>
              <a:rPr lang="en-GB" altLang="en-US" sz="2400" dirty="0"/>
              <a:t>4.    Usual area of operation as per the licence is required</a:t>
            </a:r>
            <a:br>
              <a:rPr lang="en-GB" altLang="en-US" sz="2400" dirty="0"/>
            </a:br>
            <a:r>
              <a:rPr lang="en-GB" altLang="en-US" sz="2400" dirty="0"/>
              <a:t>5.    License number as per waste transportation licence issued by NEMA</a:t>
            </a:r>
          </a:p>
          <a:p>
            <a:pPr marL="0" indent="0" algn="ctr">
              <a:buFont typeface="Arial" panose="020B0604020202020204" pitchFamily="34" charset="0"/>
              <a:buNone/>
            </a:pPr>
            <a:r>
              <a:rPr lang="en-GB" altLang="en-US" sz="2400" b="1" dirty="0"/>
              <a:t>LET US PRACTICE TOGETHER TO FILL IN THE TRACKING DOCUMENT! (Copies to be distributed)</a:t>
            </a:r>
            <a:endParaRPr lang="en-US" altLang="en-US" sz="2400" b="1" dirty="0"/>
          </a:p>
        </p:txBody>
      </p:sp>
    </p:spTree>
    <p:extLst>
      <p:ext uri="{BB962C8B-B14F-4D97-AF65-F5344CB8AC3E}">
        <p14:creationId xmlns:p14="http://schemas.microsoft.com/office/powerpoint/2010/main" val="13372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57655B7-C7B6-447E-8CE0-7C91E7C881D4}"/>
              </a:ext>
            </a:extLst>
          </p:cNvPr>
          <p:cNvSpPr>
            <a:spLocks noGrp="1"/>
          </p:cNvSpPr>
          <p:nvPr>
            <p:ph type="title"/>
          </p:nvPr>
        </p:nvSpPr>
        <p:spPr>
          <a:xfrm>
            <a:off x="942534" y="312738"/>
            <a:ext cx="7591865" cy="898525"/>
          </a:xfrm>
          <a:solidFill>
            <a:schemeClr val="accent1">
              <a:lumMod val="20000"/>
              <a:lumOff val="80000"/>
            </a:schemeClr>
          </a:solidFill>
        </p:spPr>
        <p:txBody>
          <a:bodyPr/>
          <a:lstStyle/>
          <a:p>
            <a:pPr algn="l" eaLnBrk="1" hangingPunct="1">
              <a:defRPr/>
            </a:pPr>
            <a:r>
              <a:rPr lang="en-GB" sz="2800" dirty="0"/>
              <a:t>Application for licence for transport (Guidelines) (1)</a:t>
            </a:r>
          </a:p>
        </p:txBody>
      </p:sp>
      <p:sp>
        <p:nvSpPr>
          <p:cNvPr id="5" name="Slide Number Placeholder 4">
            <a:extLst>
              <a:ext uri="{FF2B5EF4-FFF2-40B4-BE49-F238E27FC236}">
                <a16:creationId xmlns:a16="http://schemas.microsoft.com/office/drawing/2014/main" id="{E585158E-358D-4AA6-A3A3-0212D372D0B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0868B7-193A-409B-92D3-EED16591E3DA}" type="slidenum">
              <a:rPr lang="en-US" altLang="en-US">
                <a:solidFill>
                  <a:srgbClr val="898989"/>
                </a:solidFill>
                <a:latin typeface="Calibri" panose="020F0502020204030204" pitchFamily="34" charset="0"/>
              </a:rPr>
              <a:pPr eaLnBrk="1" hangingPunct="1"/>
              <a:t>11</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CD859BB8-AB0E-413B-8AB6-5761B3A382A7}"/>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4102" name="Content Placeholder 2">
            <a:extLst>
              <a:ext uri="{FF2B5EF4-FFF2-40B4-BE49-F238E27FC236}">
                <a16:creationId xmlns:a16="http://schemas.microsoft.com/office/drawing/2014/main" id="{350614E4-E54A-4788-9238-120504108D82}"/>
              </a:ext>
            </a:extLst>
          </p:cNvPr>
          <p:cNvSpPr>
            <a:spLocks noGrp="1"/>
          </p:cNvSpPr>
          <p:nvPr>
            <p:ph idx="1"/>
          </p:nvPr>
        </p:nvSpPr>
        <p:spPr>
          <a:xfrm>
            <a:off x="942534" y="1295400"/>
            <a:ext cx="7744266" cy="3886200"/>
          </a:xfrm>
        </p:spPr>
        <p:txBody>
          <a:bodyPr/>
          <a:lstStyle/>
          <a:p>
            <a:pPr>
              <a:buFont typeface="Arial" charset="0"/>
              <a:buChar char="•"/>
              <a:defRPr/>
            </a:pPr>
            <a:r>
              <a:rPr lang="en-GB" altLang="en-US" sz="2400" dirty="0"/>
              <a:t>Attach application fee receipt/ bank slip</a:t>
            </a:r>
          </a:p>
          <a:p>
            <a:pPr>
              <a:buFont typeface="Arial" charset="0"/>
              <a:buChar char="•"/>
              <a:defRPr/>
            </a:pPr>
            <a:r>
              <a:rPr lang="en-GB" altLang="en-US" sz="2400" dirty="0"/>
              <a:t>Copy of the certificate of registration</a:t>
            </a:r>
          </a:p>
          <a:p>
            <a:pPr>
              <a:buFont typeface="Arial" charset="0"/>
              <a:buChar char="•"/>
              <a:defRPr/>
            </a:pPr>
            <a:r>
              <a:rPr lang="en-GB" altLang="en-US" sz="2400" dirty="0"/>
              <a:t>Attach a copy of the lease agreement or memorandum of understanding from the water company for the SaniGos</a:t>
            </a:r>
          </a:p>
          <a:p>
            <a:pPr>
              <a:buFont typeface="Arial" charset="0"/>
              <a:buChar char="•"/>
              <a:defRPr/>
            </a:pPr>
            <a:r>
              <a:rPr lang="en-GB" altLang="en-US" sz="2400" dirty="0"/>
              <a:t>State the type of SaniGo (motorised or non-motorised)</a:t>
            </a:r>
          </a:p>
          <a:p>
            <a:pPr>
              <a:buFont typeface="Arial" charset="0"/>
              <a:buChar char="•"/>
              <a:defRPr/>
            </a:pPr>
            <a:r>
              <a:rPr lang="en-GB" altLang="en-US" sz="2400" dirty="0"/>
              <a:t>Provide 2 photographs of the vehicle (front and side/rear view) showing the vehicle is appropriately labelled</a:t>
            </a:r>
          </a:p>
          <a:p>
            <a:pPr>
              <a:buFont typeface="Arial" charset="0"/>
              <a:buChar char="•"/>
              <a:defRPr/>
            </a:pPr>
            <a:endParaRPr lang="en-GB" altLang="en-US" sz="2800" dirty="0"/>
          </a:p>
          <a:p>
            <a:pPr marL="0" indent="0">
              <a:buFont typeface="Arial" charset="0"/>
              <a:buNone/>
              <a:defRPr/>
            </a:pPr>
            <a:endParaRPr lang="en-GB" altLang="en-US" sz="2800" dirty="0"/>
          </a:p>
          <a:p>
            <a:pPr>
              <a:buFont typeface="Arial" charset="0"/>
              <a:buChar char="•"/>
              <a:defRPr/>
            </a:pPr>
            <a:endParaRPr lang="en-GB" altLang="en-US" dirty="0"/>
          </a:p>
        </p:txBody>
      </p:sp>
    </p:spTree>
    <p:extLst>
      <p:ext uri="{BB962C8B-B14F-4D97-AF65-F5344CB8AC3E}">
        <p14:creationId xmlns:p14="http://schemas.microsoft.com/office/powerpoint/2010/main" val="1869259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2335155-E622-4699-B389-F23730789EC6}"/>
              </a:ext>
            </a:extLst>
          </p:cNvPr>
          <p:cNvSpPr>
            <a:spLocks noGrp="1"/>
          </p:cNvSpPr>
          <p:nvPr>
            <p:ph type="title"/>
          </p:nvPr>
        </p:nvSpPr>
        <p:spPr>
          <a:xfrm>
            <a:off x="228600" y="312738"/>
            <a:ext cx="8305800" cy="898525"/>
          </a:xfrm>
          <a:solidFill>
            <a:schemeClr val="accent1">
              <a:lumMod val="20000"/>
              <a:lumOff val="80000"/>
            </a:schemeClr>
          </a:solidFill>
        </p:spPr>
        <p:txBody>
          <a:bodyPr/>
          <a:lstStyle/>
          <a:p>
            <a:pPr algn="l" eaLnBrk="1" hangingPunct="1">
              <a:defRPr/>
            </a:pPr>
            <a:r>
              <a:rPr lang="en-GB" sz="2800" dirty="0"/>
              <a:t>Application for licence for transport (Guidelines) (2) </a:t>
            </a:r>
          </a:p>
        </p:txBody>
      </p:sp>
      <p:sp>
        <p:nvSpPr>
          <p:cNvPr id="4" name="Date Placeholder 3">
            <a:extLst>
              <a:ext uri="{FF2B5EF4-FFF2-40B4-BE49-F238E27FC236}">
                <a16:creationId xmlns:a16="http://schemas.microsoft.com/office/drawing/2014/main" id="{1C280781-57AB-4830-9DD8-326081F4F2DF}"/>
              </a:ext>
            </a:extLst>
          </p:cNvPr>
          <p:cNvSpPr>
            <a:spLocks noGrp="1"/>
          </p:cNvSpPr>
          <p:nvPr>
            <p:ph type="dt" sz="quarter" idx="10"/>
          </p:nvPr>
        </p:nvSpPr>
        <p:spPr/>
        <p:txBody>
          <a:bodyPr/>
          <a:lstStyle/>
          <a:p>
            <a:pPr>
              <a:defRPr/>
            </a:pPr>
            <a:fld id="{5B302882-79BC-4F07-AF7E-AEC1593D161E}" type="datetime1">
              <a:rPr lang="en-US" smtClean="0"/>
              <a:pPr>
                <a:defRPr/>
              </a:pPr>
              <a:t>8/3/2017</a:t>
            </a:fld>
            <a:endParaRPr lang="en-US" dirty="0"/>
          </a:p>
        </p:txBody>
      </p:sp>
      <p:sp>
        <p:nvSpPr>
          <p:cNvPr id="5" name="Slide Number Placeholder 4">
            <a:extLst>
              <a:ext uri="{FF2B5EF4-FFF2-40B4-BE49-F238E27FC236}">
                <a16:creationId xmlns:a16="http://schemas.microsoft.com/office/drawing/2014/main" id="{C2A6C429-F50C-4CC0-9572-F4184537AE0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1D594B4-0975-4203-8C65-9D8967CF01C0}" type="slidenum">
              <a:rPr lang="en-US" altLang="en-US">
                <a:solidFill>
                  <a:srgbClr val="898989"/>
                </a:solidFill>
                <a:latin typeface="Calibri" panose="020F0502020204030204" pitchFamily="34" charset="0"/>
              </a:rPr>
              <a:pPr eaLnBrk="1" hangingPunct="1"/>
              <a:t>12</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E5B48BBC-2E21-4878-AFFF-1831470C687D}"/>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4102" name="Content Placeholder 2">
            <a:extLst>
              <a:ext uri="{FF2B5EF4-FFF2-40B4-BE49-F238E27FC236}">
                <a16:creationId xmlns:a16="http://schemas.microsoft.com/office/drawing/2014/main" id="{B140AEC0-7964-46FA-9259-F3F1675E706B}"/>
              </a:ext>
            </a:extLst>
          </p:cNvPr>
          <p:cNvSpPr>
            <a:spLocks noGrp="1"/>
          </p:cNvSpPr>
          <p:nvPr>
            <p:ph idx="1"/>
          </p:nvPr>
        </p:nvSpPr>
        <p:spPr>
          <a:xfrm>
            <a:off x="457200" y="1676400"/>
            <a:ext cx="7456488" cy="3886200"/>
          </a:xfrm>
        </p:spPr>
        <p:txBody>
          <a:bodyPr/>
          <a:lstStyle/>
          <a:p>
            <a:pPr>
              <a:buFont typeface="Arial" charset="0"/>
              <a:buChar char="•"/>
              <a:defRPr/>
            </a:pPr>
            <a:r>
              <a:rPr lang="en-GB" altLang="en-US" sz="2400" dirty="0"/>
              <a:t>Submit a valid copy of drivers license</a:t>
            </a:r>
          </a:p>
          <a:p>
            <a:pPr>
              <a:buFont typeface="Arial" charset="0"/>
              <a:buChar char="•"/>
              <a:defRPr/>
            </a:pPr>
            <a:r>
              <a:rPr lang="en-GB" altLang="en-US" sz="2400" dirty="0"/>
              <a:t>Indicate amount of waste to be transported</a:t>
            </a:r>
          </a:p>
          <a:p>
            <a:pPr>
              <a:buFont typeface="Arial" charset="0"/>
              <a:buChar char="•"/>
              <a:defRPr/>
            </a:pPr>
            <a:r>
              <a:rPr lang="en-GB" altLang="en-US" sz="2400" dirty="0"/>
              <a:t>State the type of waste to be transported</a:t>
            </a:r>
          </a:p>
          <a:p>
            <a:pPr>
              <a:buFont typeface="Arial" charset="0"/>
              <a:buChar char="•"/>
              <a:defRPr/>
            </a:pPr>
            <a:r>
              <a:rPr lang="en-GB" altLang="en-US" sz="2400" dirty="0"/>
              <a:t>Indicate whether the disposal site is licensed by NEMA</a:t>
            </a:r>
          </a:p>
          <a:p>
            <a:pPr marL="0" indent="0">
              <a:buFont typeface="Arial" charset="0"/>
              <a:buNone/>
              <a:defRPr/>
            </a:pPr>
            <a:endParaRPr lang="en-GB" altLang="en-US" sz="2800" dirty="0"/>
          </a:p>
          <a:p>
            <a:pPr>
              <a:buFont typeface="Arial" charset="0"/>
              <a:buChar char="•"/>
              <a:defRPr/>
            </a:pPr>
            <a:endParaRPr lang="en-GB" altLang="en-US" dirty="0"/>
          </a:p>
        </p:txBody>
      </p:sp>
    </p:spTree>
    <p:extLst>
      <p:ext uri="{BB962C8B-B14F-4D97-AF65-F5344CB8AC3E}">
        <p14:creationId xmlns:p14="http://schemas.microsoft.com/office/powerpoint/2010/main" val="1892943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356860BC-A348-4518-AC58-E91D35D0E017}"/>
              </a:ext>
            </a:extLst>
          </p:cNvPr>
          <p:cNvSpPr>
            <a:spLocks noGrp="1"/>
          </p:cNvSpPr>
          <p:nvPr>
            <p:ph type="title"/>
          </p:nvPr>
        </p:nvSpPr>
        <p:spPr>
          <a:xfrm>
            <a:off x="844062" y="312738"/>
            <a:ext cx="7690338" cy="898525"/>
          </a:xfrm>
          <a:solidFill>
            <a:schemeClr val="accent1">
              <a:lumMod val="20000"/>
              <a:lumOff val="80000"/>
            </a:schemeClr>
          </a:solidFill>
        </p:spPr>
        <p:txBody>
          <a:bodyPr/>
          <a:lstStyle/>
          <a:p>
            <a:pPr algn="l" eaLnBrk="1" hangingPunct="1">
              <a:defRPr/>
            </a:pPr>
            <a:r>
              <a:rPr lang="en-GB" sz="2800" dirty="0"/>
              <a:t>Application for licence for transport (Guidelines) (3) </a:t>
            </a:r>
          </a:p>
        </p:txBody>
      </p:sp>
      <p:sp>
        <p:nvSpPr>
          <p:cNvPr id="5" name="Slide Number Placeholder 4">
            <a:extLst>
              <a:ext uri="{FF2B5EF4-FFF2-40B4-BE49-F238E27FC236}">
                <a16:creationId xmlns:a16="http://schemas.microsoft.com/office/drawing/2014/main" id="{1E3F0F14-8EB4-4D6C-92D2-323EF066935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DA16A8-5898-45CD-9451-6FCBB024582A}" type="slidenum">
              <a:rPr lang="en-US" altLang="en-US">
                <a:solidFill>
                  <a:srgbClr val="898989"/>
                </a:solidFill>
                <a:latin typeface="Calibri" panose="020F0502020204030204" pitchFamily="34" charset="0"/>
              </a:rPr>
              <a:pPr eaLnBrk="1" hangingPunct="1"/>
              <a:t>13</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C11BD344-5BC1-4367-86B9-D5D1B4F56E68}"/>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14342" name="Content Placeholder 2">
            <a:extLst>
              <a:ext uri="{FF2B5EF4-FFF2-40B4-BE49-F238E27FC236}">
                <a16:creationId xmlns:a16="http://schemas.microsoft.com/office/drawing/2014/main" id="{FEE30C46-0D91-4218-8A42-354B38687A36}"/>
              </a:ext>
            </a:extLst>
          </p:cNvPr>
          <p:cNvSpPr>
            <a:spLocks noGrp="1"/>
          </p:cNvSpPr>
          <p:nvPr>
            <p:ph idx="1"/>
          </p:nvPr>
        </p:nvSpPr>
        <p:spPr>
          <a:xfrm>
            <a:off x="844062" y="1295400"/>
            <a:ext cx="7145826" cy="3886200"/>
          </a:xfrm>
        </p:spPr>
        <p:txBody>
          <a:bodyPr/>
          <a:lstStyle/>
          <a:p>
            <a:r>
              <a:rPr lang="en-GB" altLang="en-US" sz="2400" dirty="0"/>
              <a:t>Provide a sample tracking document with company log in NEMA prescribed format</a:t>
            </a:r>
          </a:p>
          <a:p>
            <a:r>
              <a:rPr lang="en-GB" altLang="en-US" sz="2400" dirty="0"/>
              <a:t>Provide name, designation and signature of the contact person</a:t>
            </a:r>
          </a:p>
          <a:p>
            <a:r>
              <a:rPr lang="en-GB" altLang="en-US" sz="2400" dirty="0"/>
              <a:t>Put the official company stamp on the application form</a:t>
            </a:r>
          </a:p>
          <a:p>
            <a:r>
              <a:rPr lang="en-GB" altLang="en-US" sz="2400" dirty="0"/>
              <a:t>Application fee is </a:t>
            </a:r>
            <a:r>
              <a:rPr lang="en-GB" altLang="en-US" sz="2400" dirty="0" err="1"/>
              <a:t>Ksh</a:t>
            </a:r>
            <a:r>
              <a:rPr lang="en-GB" altLang="en-US" sz="2400" dirty="0"/>
              <a:t> 3000 License fee is </a:t>
            </a:r>
            <a:r>
              <a:rPr lang="en-GB" altLang="en-US" sz="2400" dirty="0" err="1"/>
              <a:t>Ksh</a:t>
            </a:r>
            <a:r>
              <a:rPr lang="en-GB" altLang="en-US" sz="2400" dirty="0"/>
              <a:t> 5000</a:t>
            </a:r>
          </a:p>
          <a:p>
            <a:r>
              <a:rPr lang="en-GB" altLang="en-US" sz="2400" dirty="0"/>
              <a:t>All payments to be made to NEMA revenue account 1102298158 KCB Bank KICC Branch</a:t>
            </a:r>
          </a:p>
          <a:p>
            <a:endParaRPr lang="en-GB" altLang="en-US" sz="2600" dirty="0"/>
          </a:p>
        </p:txBody>
      </p:sp>
    </p:spTree>
    <p:extLst>
      <p:ext uri="{BB962C8B-B14F-4D97-AF65-F5344CB8AC3E}">
        <p14:creationId xmlns:p14="http://schemas.microsoft.com/office/powerpoint/2010/main" val="905227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35A0F1F8-98FC-4C4F-86BF-A739025F987B}"/>
              </a:ext>
            </a:extLst>
          </p:cNvPr>
          <p:cNvSpPr>
            <a:spLocks noGrp="1"/>
          </p:cNvSpPr>
          <p:nvPr>
            <p:ph type="title"/>
          </p:nvPr>
        </p:nvSpPr>
        <p:spPr>
          <a:xfrm>
            <a:off x="886264" y="312738"/>
            <a:ext cx="7648135" cy="898525"/>
          </a:xfrm>
          <a:solidFill>
            <a:schemeClr val="accent1">
              <a:lumMod val="20000"/>
              <a:lumOff val="80000"/>
            </a:schemeClr>
          </a:solidFill>
        </p:spPr>
        <p:txBody>
          <a:bodyPr/>
          <a:lstStyle/>
          <a:p>
            <a:pPr algn="l" eaLnBrk="1" hangingPunct="1">
              <a:defRPr/>
            </a:pPr>
            <a:r>
              <a:rPr lang="en-GB" sz="2800" dirty="0"/>
              <a:t>Thank you! Any questions??</a:t>
            </a:r>
          </a:p>
        </p:txBody>
      </p:sp>
      <p:sp>
        <p:nvSpPr>
          <p:cNvPr id="5" name="Slide Number Placeholder 4">
            <a:extLst>
              <a:ext uri="{FF2B5EF4-FFF2-40B4-BE49-F238E27FC236}">
                <a16:creationId xmlns:a16="http://schemas.microsoft.com/office/drawing/2014/main" id="{82D9EFE5-B305-4826-AD96-AB256D66248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7B23AA-C410-4DCA-8D74-EE609F88CC18}" type="slidenum">
              <a:rPr lang="en-US" altLang="en-US">
                <a:solidFill>
                  <a:srgbClr val="898989"/>
                </a:solidFill>
                <a:latin typeface="Calibri" panose="020F0502020204030204" pitchFamily="34" charset="0"/>
              </a:rPr>
              <a:pPr eaLnBrk="1" hangingPunct="1"/>
              <a:t>14</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41E43887-375F-4623-A5BA-80C0FD9365A2}"/>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pic>
        <p:nvPicPr>
          <p:cNvPr id="15366" name="Picture 7" descr="C:\Users\HP\Desktop\Bilder\Sanigo Transportation\WP_20141103_051.jpg">
            <a:extLst>
              <a:ext uri="{FF2B5EF4-FFF2-40B4-BE49-F238E27FC236}">
                <a16:creationId xmlns:a16="http://schemas.microsoft.com/office/drawing/2014/main" id="{3CA3B1B0-62F3-4293-A003-09361869DC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1752600"/>
            <a:ext cx="6096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5378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A613989-EF0A-4669-BC43-CF9BD0B2D0E6}"/>
              </a:ext>
            </a:extLst>
          </p:cNvPr>
          <p:cNvSpPr>
            <a:spLocks noGrp="1"/>
          </p:cNvSpPr>
          <p:nvPr>
            <p:ph type="title"/>
          </p:nvPr>
        </p:nvSpPr>
        <p:spPr>
          <a:xfrm>
            <a:off x="787790" y="312738"/>
            <a:ext cx="7746609" cy="898525"/>
          </a:xfrm>
          <a:solidFill>
            <a:schemeClr val="accent1">
              <a:lumMod val="20000"/>
              <a:lumOff val="80000"/>
            </a:schemeClr>
          </a:solidFill>
        </p:spPr>
        <p:txBody>
          <a:bodyPr/>
          <a:lstStyle/>
          <a:p>
            <a:pPr algn="l" eaLnBrk="1" hangingPunct="1">
              <a:defRPr/>
            </a:pPr>
            <a:r>
              <a:rPr lang="en-GB" sz="2800" dirty="0"/>
              <a:t>Step 1 </a:t>
            </a:r>
          </a:p>
        </p:txBody>
      </p:sp>
      <p:sp>
        <p:nvSpPr>
          <p:cNvPr id="5" name="Slide Number Placeholder 4">
            <a:extLst>
              <a:ext uri="{FF2B5EF4-FFF2-40B4-BE49-F238E27FC236}">
                <a16:creationId xmlns:a16="http://schemas.microsoft.com/office/drawing/2014/main" id="{3CC56D44-3738-4A6E-9C90-BB9F7D117AB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D11617-E01B-4785-8EFC-566123377936}" type="slidenum">
              <a:rPr lang="en-US" altLang="en-US">
                <a:solidFill>
                  <a:srgbClr val="898989"/>
                </a:solidFill>
                <a:latin typeface="Calibri" panose="020F0502020204030204" pitchFamily="34" charset="0"/>
              </a:rPr>
              <a:pPr eaLnBrk="1" hangingPunct="1"/>
              <a:t>2</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7533F481-7599-4385-925D-A813F046BCAB}"/>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3078" name="Content Placeholder 2">
            <a:extLst>
              <a:ext uri="{FF2B5EF4-FFF2-40B4-BE49-F238E27FC236}">
                <a16:creationId xmlns:a16="http://schemas.microsoft.com/office/drawing/2014/main" id="{85548F5D-1342-4D6A-9385-210C5EF2FBE6}"/>
              </a:ext>
            </a:extLst>
          </p:cNvPr>
          <p:cNvSpPr>
            <a:spLocks noGrp="1"/>
          </p:cNvSpPr>
          <p:nvPr>
            <p:ph idx="1"/>
          </p:nvPr>
        </p:nvSpPr>
        <p:spPr>
          <a:xfrm>
            <a:off x="787790" y="1454150"/>
            <a:ext cx="7518010" cy="4267200"/>
          </a:xfrm>
        </p:spPr>
        <p:txBody>
          <a:bodyPr/>
          <a:lstStyle/>
          <a:p>
            <a:pPr marL="0" indent="0">
              <a:buFont typeface="Arial" panose="020B0604020202020204" pitchFamily="34" charset="0"/>
              <a:buNone/>
            </a:pPr>
            <a:r>
              <a:rPr lang="en-GB" altLang="en-US" sz="2400" dirty="0"/>
              <a:t>Obtain application forms either from the District Environment Officer (DEO) or downloaded from the National Environment Management Authority (NEMA) website.  </a:t>
            </a:r>
          </a:p>
          <a:p>
            <a:pPr marL="0" indent="0">
              <a:buFont typeface="Arial" panose="020B0604020202020204" pitchFamily="34" charset="0"/>
              <a:buNone/>
            </a:pPr>
            <a:endParaRPr lang="en-GB" altLang="en-US" sz="2400" dirty="0"/>
          </a:p>
          <a:p>
            <a:pPr marL="0" indent="0">
              <a:buFont typeface="Arial" panose="020B0604020202020204" pitchFamily="34" charset="0"/>
              <a:buNone/>
            </a:pPr>
            <a:r>
              <a:rPr lang="en-GB" altLang="en-US" sz="2400" dirty="0"/>
              <a:t> </a:t>
            </a:r>
            <a:r>
              <a:rPr lang="en-GB" altLang="en-US" sz="2400" dirty="0">
                <a:sym typeface="Wingdings" panose="05000000000000000000" pitchFamily="2" charset="2"/>
              </a:rPr>
              <a:t></a:t>
            </a:r>
            <a:r>
              <a:rPr lang="en-US" altLang="en-US" sz="2400" dirty="0">
                <a:sym typeface="Wingdings" panose="05000000000000000000" pitchFamily="2" charset="2"/>
              </a:rPr>
              <a:t> </a:t>
            </a:r>
            <a:r>
              <a:rPr lang="en-GB" altLang="en-US" sz="2400" dirty="0"/>
              <a:t>All the forms are available in the WSTF website: </a:t>
            </a:r>
            <a:r>
              <a:rPr lang="en-GB" altLang="en-US" sz="2400" dirty="0">
                <a:hlinkClick r:id="rId3"/>
              </a:rPr>
              <a:t>www.waterfund.go.ke</a:t>
            </a:r>
            <a:endParaRPr lang="en-GB" altLang="en-US" sz="2400" dirty="0"/>
          </a:p>
          <a:p>
            <a:pPr marL="0" indent="0">
              <a:buFont typeface="Arial" panose="020B0604020202020204" pitchFamily="34" charset="0"/>
              <a:buNone/>
            </a:pPr>
            <a:r>
              <a:rPr lang="en-GB" altLang="en-US" sz="2400" dirty="0"/>
              <a:t>We shall also distribute the forms to you today!</a:t>
            </a:r>
          </a:p>
        </p:txBody>
      </p:sp>
    </p:spTree>
    <p:extLst>
      <p:ext uri="{BB962C8B-B14F-4D97-AF65-F5344CB8AC3E}">
        <p14:creationId xmlns:p14="http://schemas.microsoft.com/office/powerpoint/2010/main" val="97336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E5B6C7D-0F1A-4326-9A97-A6B6AFAC6F4A}"/>
              </a:ext>
            </a:extLst>
          </p:cNvPr>
          <p:cNvSpPr>
            <a:spLocks noGrp="1"/>
          </p:cNvSpPr>
          <p:nvPr>
            <p:ph type="title"/>
          </p:nvPr>
        </p:nvSpPr>
        <p:spPr>
          <a:xfrm>
            <a:off x="801858" y="312738"/>
            <a:ext cx="7732542" cy="898525"/>
          </a:xfrm>
          <a:solidFill>
            <a:schemeClr val="accent1">
              <a:lumMod val="20000"/>
              <a:lumOff val="80000"/>
            </a:schemeClr>
          </a:solidFill>
        </p:spPr>
        <p:txBody>
          <a:bodyPr/>
          <a:lstStyle/>
          <a:p>
            <a:pPr algn="l" eaLnBrk="1" hangingPunct="1">
              <a:defRPr/>
            </a:pPr>
            <a:r>
              <a:rPr lang="en-GB" sz="2800" dirty="0"/>
              <a:t>Step 2</a:t>
            </a:r>
          </a:p>
        </p:txBody>
      </p:sp>
      <p:sp>
        <p:nvSpPr>
          <p:cNvPr id="5" name="Slide Number Placeholder 4">
            <a:extLst>
              <a:ext uri="{FF2B5EF4-FFF2-40B4-BE49-F238E27FC236}">
                <a16:creationId xmlns:a16="http://schemas.microsoft.com/office/drawing/2014/main" id="{48F15BFE-1110-45B5-9DC9-17891D64BE2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0F27A5-BBDA-4C45-A46E-9B85DF039922}" type="slidenum">
              <a:rPr lang="en-US" altLang="en-US">
                <a:solidFill>
                  <a:srgbClr val="898989"/>
                </a:solidFill>
                <a:latin typeface="Calibri" panose="020F0502020204030204" pitchFamily="34" charset="0"/>
              </a:rPr>
              <a:pPr eaLnBrk="1" hangingPunct="1"/>
              <a:t>3</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4FE7FE2A-E503-492F-9D92-5AF09129B2E3}"/>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4102" name="Content Placeholder 2">
            <a:extLst>
              <a:ext uri="{FF2B5EF4-FFF2-40B4-BE49-F238E27FC236}">
                <a16:creationId xmlns:a16="http://schemas.microsoft.com/office/drawing/2014/main" id="{0682734C-9C87-4581-B6FD-B3490878FC25}"/>
              </a:ext>
            </a:extLst>
          </p:cNvPr>
          <p:cNvSpPr>
            <a:spLocks noGrp="1"/>
          </p:cNvSpPr>
          <p:nvPr>
            <p:ph idx="1"/>
          </p:nvPr>
        </p:nvSpPr>
        <p:spPr>
          <a:xfrm>
            <a:off x="801858" y="1454150"/>
            <a:ext cx="5141742" cy="3727450"/>
          </a:xfrm>
        </p:spPr>
        <p:txBody>
          <a:bodyPr/>
          <a:lstStyle/>
          <a:p>
            <a:pPr marL="0" indent="0">
              <a:buFont typeface="Arial" panose="020B0604020202020204" pitchFamily="34" charset="0"/>
              <a:buNone/>
            </a:pPr>
            <a:r>
              <a:rPr lang="en-GB" altLang="en-US" sz="2400" dirty="0"/>
              <a:t>Fill application forms in triplicate and attach the necessary documents</a:t>
            </a:r>
          </a:p>
          <a:p>
            <a:pPr marL="0" indent="0">
              <a:buFont typeface="Arial" panose="020B0604020202020204" pitchFamily="34" charset="0"/>
              <a:buNone/>
            </a:pPr>
            <a:r>
              <a:rPr lang="en-GB" altLang="en-US" sz="2400" dirty="0"/>
              <a:t>!!! </a:t>
            </a:r>
            <a:r>
              <a:rPr lang="en-GB" altLang="en-US" sz="2400" b="1" dirty="0"/>
              <a:t>This is very important</a:t>
            </a:r>
            <a:r>
              <a:rPr lang="en-GB" altLang="en-US" sz="2400" dirty="0"/>
              <a:t>? If you are not sure whether you have filled it in properly, inform your contact person at the water company. They will help you! Don't worry </a:t>
            </a:r>
            <a:r>
              <a:rPr lang="en-GB" altLang="en-US" sz="2400" dirty="0">
                <a:sym typeface="Wingdings" panose="05000000000000000000" pitchFamily="2" charset="2"/>
              </a:rPr>
              <a:t></a:t>
            </a:r>
            <a:endParaRPr lang="en-GB" altLang="en-US" sz="2400" dirty="0"/>
          </a:p>
        </p:txBody>
      </p:sp>
      <p:pic>
        <p:nvPicPr>
          <p:cNvPr id="4103" name="Picture 8" descr="Image result for fill form">
            <a:extLst>
              <a:ext uri="{FF2B5EF4-FFF2-40B4-BE49-F238E27FC236}">
                <a16:creationId xmlns:a16="http://schemas.microsoft.com/office/drawing/2014/main" id="{0B345E28-C88D-4AA8-A9DC-86FB95CA80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524000"/>
            <a:ext cx="2667000" cy="214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84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9EBC6AD-0690-4FA1-B7F0-BDECDEE136BC}"/>
              </a:ext>
            </a:extLst>
          </p:cNvPr>
          <p:cNvSpPr>
            <a:spLocks noGrp="1"/>
          </p:cNvSpPr>
          <p:nvPr>
            <p:ph type="title"/>
          </p:nvPr>
        </p:nvSpPr>
        <p:spPr>
          <a:xfrm>
            <a:off x="801858" y="312738"/>
            <a:ext cx="7732542" cy="898525"/>
          </a:xfrm>
          <a:solidFill>
            <a:schemeClr val="accent1">
              <a:lumMod val="20000"/>
              <a:lumOff val="80000"/>
            </a:schemeClr>
          </a:solidFill>
        </p:spPr>
        <p:txBody>
          <a:bodyPr/>
          <a:lstStyle/>
          <a:p>
            <a:pPr algn="l" eaLnBrk="1" hangingPunct="1">
              <a:defRPr/>
            </a:pPr>
            <a:r>
              <a:rPr lang="en-GB" sz="2800" dirty="0"/>
              <a:t>Step 3 </a:t>
            </a:r>
          </a:p>
        </p:txBody>
      </p:sp>
      <p:sp>
        <p:nvSpPr>
          <p:cNvPr id="5" name="Slide Number Placeholder 4">
            <a:extLst>
              <a:ext uri="{FF2B5EF4-FFF2-40B4-BE49-F238E27FC236}">
                <a16:creationId xmlns:a16="http://schemas.microsoft.com/office/drawing/2014/main" id="{AF4F8159-99F8-4FB2-8130-72D7FBE4150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D878C65-7141-4B66-92BB-1B1E06AB4104}" type="slidenum">
              <a:rPr lang="en-US" altLang="en-US">
                <a:solidFill>
                  <a:srgbClr val="898989"/>
                </a:solidFill>
                <a:latin typeface="Calibri" panose="020F0502020204030204" pitchFamily="34" charset="0"/>
              </a:rPr>
              <a:pPr eaLnBrk="1" hangingPunct="1"/>
              <a:t>4</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8EB270B2-DFF4-4E07-9A2F-DA1D203CAA48}"/>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10" name="Content Placeholder 2">
            <a:extLst>
              <a:ext uri="{FF2B5EF4-FFF2-40B4-BE49-F238E27FC236}">
                <a16:creationId xmlns:a16="http://schemas.microsoft.com/office/drawing/2014/main" id="{0EACFBDE-EDE4-4C2C-B6D1-E8B40D0C1222}"/>
              </a:ext>
            </a:extLst>
          </p:cNvPr>
          <p:cNvSpPr>
            <a:spLocks noGrp="1"/>
          </p:cNvSpPr>
          <p:nvPr>
            <p:ph idx="1"/>
          </p:nvPr>
        </p:nvSpPr>
        <p:spPr>
          <a:xfrm>
            <a:off x="801858" y="1256693"/>
            <a:ext cx="7732542" cy="4260850"/>
          </a:xfrm>
        </p:spPr>
        <p:txBody>
          <a:bodyPr/>
          <a:lstStyle/>
          <a:p>
            <a:pPr marL="0" indent="0">
              <a:buFont typeface="Arial" charset="0"/>
              <a:buNone/>
              <a:defRPr/>
            </a:pPr>
            <a:r>
              <a:rPr lang="en-GB" sz="2400" dirty="0"/>
              <a:t>Pay prescribed application fee through NEMA’s Kenya Commercial Bank (KCB) Revenue Account (233971386) or Cash payment of Kshs 3,000 at NEMA headquarters. NEMA official receipt will be issued on evidence of payment such as bank deposit slips or copy of banker’s cheque.</a:t>
            </a:r>
          </a:p>
          <a:p>
            <a:pPr>
              <a:buFont typeface="Arial" charset="0"/>
              <a:buChar char="•"/>
              <a:defRPr/>
            </a:pPr>
            <a:r>
              <a:rPr lang="en-GB" sz="2400" dirty="0"/>
              <a:t>3000 shillings is the application  fee and is a one of payment! </a:t>
            </a:r>
            <a:r>
              <a:rPr lang="en-GB" sz="2400" dirty="0">
                <a:sym typeface="Wingdings" panose="05000000000000000000" pitchFamily="2" charset="2"/>
              </a:rPr>
              <a:t></a:t>
            </a:r>
            <a:endParaRPr lang="en-US" sz="2400" dirty="0"/>
          </a:p>
        </p:txBody>
      </p:sp>
      <p:sp>
        <p:nvSpPr>
          <p:cNvPr id="5127" name="AutoShape 8" descr="Image result for pay kenya shillings">
            <a:extLst>
              <a:ext uri="{FF2B5EF4-FFF2-40B4-BE49-F238E27FC236}">
                <a16:creationId xmlns:a16="http://schemas.microsoft.com/office/drawing/2014/main" id="{439F4617-BDB7-4E12-A41C-F2D5AE071A5D}"/>
              </a:ext>
            </a:extLst>
          </p:cNvPr>
          <p:cNvSpPr>
            <a:spLocks noChangeAspect="1" noChangeArrowheads="1"/>
          </p:cNvSpPr>
          <p:nvPr/>
        </p:nvSpPr>
        <p:spPr bwMode="auto">
          <a:xfrm>
            <a:off x="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128" name="Picture 9">
            <a:extLst>
              <a:ext uri="{FF2B5EF4-FFF2-40B4-BE49-F238E27FC236}">
                <a16:creationId xmlns:a16="http://schemas.microsoft.com/office/drawing/2014/main" id="{E3E9E953-F8BE-4AEA-ADE3-C180C82E5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6113" y="4467225"/>
            <a:ext cx="2909887"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976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3257EF5-0CE8-4CC9-8560-B5F6E040F70C}"/>
              </a:ext>
            </a:extLst>
          </p:cNvPr>
          <p:cNvSpPr>
            <a:spLocks noGrp="1"/>
          </p:cNvSpPr>
          <p:nvPr>
            <p:ph type="title"/>
          </p:nvPr>
        </p:nvSpPr>
        <p:spPr>
          <a:xfrm>
            <a:off x="928468" y="312738"/>
            <a:ext cx="7605932" cy="898525"/>
          </a:xfrm>
          <a:solidFill>
            <a:schemeClr val="accent1">
              <a:lumMod val="20000"/>
              <a:lumOff val="80000"/>
            </a:schemeClr>
          </a:solidFill>
        </p:spPr>
        <p:txBody>
          <a:bodyPr/>
          <a:lstStyle/>
          <a:p>
            <a:pPr algn="l" eaLnBrk="1" hangingPunct="1">
              <a:defRPr/>
            </a:pPr>
            <a:r>
              <a:rPr lang="en-GB" sz="2800" dirty="0"/>
              <a:t>Step 4 </a:t>
            </a:r>
          </a:p>
        </p:txBody>
      </p:sp>
      <p:sp>
        <p:nvSpPr>
          <p:cNvPr id="5" name="Slide Number Placeholder 4">
            <a:extLst>
              <a:ext uri="{FF2B5EF4-FFF2-40B4-BE49-F238E27FC236}">
                <a16:creationId xmlns:a16="http://schemas.microsoft.com/office/drawing/2014/main" id="{990EAFA2-50C5-4BFD-B60C-2E15B9FE884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1E68B6-5A68-4D60-91DD-593A1324B96D}" type="slidenum">
              <a:rPr lang="en-US" altLang="en-US">
                <a:solidFill>
                  <a:srgbClr val="898989"/>
                </a:solidFill>
                <a:latin typeface="Calibri" panose="020F0502020204030204" pitchFamily="34" charset="0"/>
              </a:rPr>
              <a:pPr eaLnBrk="1" hangingPunct="1"/>
              <a:t>5</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B09654B0-83AF-439D-B1D1-1BBB1D290FDF}"/>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6150" name="Content Placeholder 2">
            <a:extLst>
              <a:ext uri="{FF2B5EF4-FFF2-40B4-BE49-F238E27FC236}">
                <a16:creationId xmlns:a16="http://schemas.microsoft.com/office/drawing/2014/main" id="{56F66171-DCE5-4BAD-9C3F-F87D8E9EAA23}"/>
              </a:ext>
            </a:extLst>
          </p:cNvPr>
          <p:cNvSpPr>
            <a:spLocks noGrp="1"/>
          </p:cNvSpPr>
          <p:nvPr>
            <p:ph idx="1"/>
          </p:nvPr>
        </p:nvSpPr>
        <p:spPr>
          <a:xfrm>
            <a:off x="928468" y="1470025"/>
            <a:ext cx="7567832" cy="4267200"/>
          </a:xfrm>
        </p:spPr>
        <p:txBody>
          <a:bodyPr/>
          <a:lstStyle/>
          <a:p>
            <a:pPr>
              <a:defRPr/>
            </a:pPr>
            <a:r>
              <a:rPr lang="en-GB" altLang="en-US" sz="2400" dirty="0"/>
              <a:t>Return the duly filled application forms and documents to the NEMA Regional Office. </a:t>
            </a:r>
          </a:p>
          <a:p>
            <a:pPr>
              <a:defRPr/>
            </a:pPr>
            <a:r>
              <a:rPr lang="en-GB" altLang="en-US" sz="2400" dirty="0"/>
              <a:t>They  will then forward them to the NEMA Headquarters, waste management section for reviewing. </a:t>
            </a:r>
          </a:p>
          <a:p>
            <a:pPr marL="0" indent="0">
              <a:buFont typeface="Arial" panose="020B0604020202020204" pitchFamily="34" charset="0"/>
              <a:buNone/>
              <a:defRPr/>
            </a:pPr>
            <a:r>
              <a:rPr lang="en-GB" altLang="en-US" sz="2400" dirty="0"/>
              <a:t> </a:t>
            </a:r>
            <a:r>
              <a:rPr lang="en-GB" altLang="en-US" sz="2400" dirty="0">
                <a:sym typeface="Wingdings" pitchFamily="2" charset="2"/>
              </a:rPr>
              <a:t></a:t>
            </a:r>
            <a:r>
              <a:rPr lang="en-US" altLang="en-US" sz="2400" dirty="0">
                <a:sym typeface="Wingdings" pitchFamily="2" charset="2"/>
              </a:rPr>
              <a:t> </a:t>
            </a:r>
            <a:r>
              <a:rPr lang="en-GB" altLang="en-US" sz="2400" dirty="0"/>
              <a:t>Inform your contact person at the water company once you hand in your documents so that we can follow up at the NEMA Regional Office!</a:t>
            </a:r>
            <a:endParaRPr lang="en-US" altLang="en-US" sz="2400" dirty="0"/>
          </a:p>
        </p:txBody>
      </p:sp>
    </p:spTree>
    <p:extLst>
      <p:ext uri="{BB962C8B-B14F-4D97-AF65-F5344CB8AC3E}">
        <p14:creationId xmlns:p14="http://schemas.microsoft.com/office/powerpoint/2010/main" val="116731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FEE0105-79A2-4004-A621-A1B3FC1304DC}"/>
              </a:ext>
            </a:extLst>
          </p:cNvPr>
          <p:cNvSpPr>
            <a:spLocks noGrp="1"/>
          </p:cNvSpPr>
          <p:nvPr>
            <p:ph type="title"/>
          </p:nvPr>
        </p:nvSpPr>
        <p:spPr>
          <a:xfrm>
            <a:off x="829994" y="312738"/>
            <a:ext cx="7704406" cy="898525"/>
          </a:xfrm>
          <a:solidFill>
            <a:schemeClr val="accent1">
              <a:lumMod val="20000"/>
              <a:lumOff val="80000"/>
            </a:schemeClr>
          </a:solidFill>
        </p:spPr>
        <p:txBody>
          <a:bodyPr/>
          <a:lstStyle/>
          <a:p>
            <a:pPr algn="l" eaLnBrk="1" hangingPunct="1">
              <a:defRPr/>
            </a:pPr>
            <a:r>
              <a:rPr lang="en-GB" sz="2800" dirty="0"/>
              <a:t>Step 5 </a:t>
            </a:r>
          </a:p>
        </p:txBody>
      </p:sp>
      <p:sp>
        <p:nvSpPr>
          <p:cNvPr id="5" name="Slide Number Placeholder 4">
            <a:extLst>
              <a:ext uri="{FF2B5EF4-FFF2-40B4-BE49-F238E27FC236}">
                <a16:creationId xmlns:a16="http://schemas.microsoft.com/office/drawing/2014/main" id="{4DC030BA-A570-427D-B0E1-68AB96D5ABA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38BAFE-E7A5-4970-9494-8C18A1AFA369}" type="slidenum">
              <a:rPr lang="en-US" altLang="en-US">
                <a:solidFill>
                  <a:srgbClr val="898989"/>
                </a:solidFill>
                <a:latin typeface="Calibri" panose="020F0502020204030204" pitchFamily="34" charset="0"/>
              </a:rPr>
              <a:pPr eaLnBrk="1" hangingPunct="1"/>
              <a:t>6</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548AD89A-6583-4D80-ACA3-ECC0971D8DCC}"/>
              </a:ext>
            </a:extLst>
          </p:cNvPr>
          <p:cNvSpPr txBox="1">
            <a:spLocks noChangeArrowheads="1"/>
          </p:cNvSpPr>
          <p:nvPr/>
        </p:nvSpPr>
        <p:spPr bwMode="auto">
          <a:xfrm>
            <a:off x="384175"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7174" name="Content Placeholder 2">
            <a:extLst>
              <a:ext uri="{FF2B5EF4-FFF2-40B4-BE49-F238E27FC236}">
                <a16:creationId xmlns:a16="http://schemas.microsoft.com/office/drawing/2014/main" id="{15823FE0-BF5C-453B-879A-4A9BA984D185}"/>
              </a:ext>
            </a:extLst>
          </p:cNvPr>
          <p:cNvSpPr>
            <a:spLocks noGrp="1"/>
          </p:cNvSpPr>
          <p:nvPr>
            <p:ph idx="1"/>
          </p:nvPr>
        </p:nvSpPr>
        <p:spPr>
          <a:xfrm>
            <a:off x="829994" y="1454150"/>
            <a:ext cx="7859981" cy="3803650"/>
          </a:xfrm>
        </p:spPr>
        <p:txBody>
          <a:bodyPr/>
          <a:lstStyle/>
          <a:p>
            <a:pPr marL="0" indent="0">
              <a:buFont typeface="Arial" panose="020B0604020202020204" pitchFamily="34" charset="0"/>
              <a:buNone/>
            </a:pPr>
            <a:r>
              <a:rPr lang="en-GB" altLang="en-US" sz="2400" dirty="0"/>
              <a:t>The application will then be reviewed within 21 working days. An approval for licensing will be given with relevant conditions or a decline stating the reasons.</a:t>
            </a:r>
          </a:p>
          <a:p>
            <a:pPr marL="0" indent="0">
              <a:buFont typeface="Arial" panose="020B0604020202020204" pitchFamily="34" charset="0"/>
              <a:buNone/>
            </a:pPr>
            <a:r>
              <a:rPr lang="en-GB" altLang="en-US" sz="2400" dirty="0">
                <a:sym typeface="Wingdings" panose="05000000000000000000" pitchFamily="2" charset="2"/>
              </a:rPr>
              <a:t> Don’t worry, As long as you have filled in the application form completely, all will be well. NEMA is aware of the UBSUP programme and are happy with the important work that you will be doing! </a:t>
            </a:r>
            <a:endParaRPr lang="en-US" altLang="en-US" sz="2400" dirty="0"/>
          </a:p>
          <a:p>
            <a:pPr marL="0" indent="0">
              <a:buFont typeface="Arial" panose="020B0604020202020204" pitchFamily="34" charset="0"/>
              <a:buNone/>
            </a:pPr>
            <a:endParaRPr lang="en-US" altLang="en-US" sz="2800" dirty="0"/>
          </a:p>
          <a:p>
            <a:pPr marL="0" indent="0">
              <a:buFont typeface="Arial" panose="020B0604020202020204" pitchFamily="34" charset="0"/>
              <a:buNone/>
            </a:pPr>
            <a:endParaRPr lang="en-US" altLang="en-US" sz="2800" dirty="0"/>
          </a:p>
        </p:txBody>
      </p:sp>
      <p:pic>
        <p:nvPicPr>
          <p:cNvPr id="7175" name="Picture 7">
            <a:extLst>
              <a:ext uri="{FF2B5EF4-FFF2-40B4-BE49-F238E27FC236}">
                <a16:creationId xmlns:a16="http://schemas.microsoft.com/office/drawing/2014/main" id="{D964B676-9D1C-419D-B27B-C27FDA46F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572000"/>
            <a:ext cx="1566863"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2391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BE8CF8B-0DFE-4E77-BBA9-009C7AEC416F}"/>
              </a:ext>
            </a:extLst>
          </p:cNvPr>
          <p:cNvSpPr>
            <a:spLocks noGrp="1"/>
          </p:cNvSpPr>
          <p:nvPr>
            <p:ph type="title"/>
          </p:nvPr>
        </p:nvSpPr>
        <p:spPr>
          <a:xfrm>
            <a:off x="900332" y="312738"/>
            <a:ext cx="7634068" cy="898525"/>
          </a:xfrm>
          <a:solidFill>
            <a:schemeClr val="accent1">
              <a:lumMod val="20000"/>
              <a:lumOff val="80000"/>
            </a:schemeClr>
          </a:solidFill>
        </p:spPr>
        <p:txBody>
          <a:bodyPr/>
          <a:lstStyle/>
          <a:p>
            <a:pPr algn="l" eaLnBrk="1" hangingPunct="1">
              <a:defRPr/>
            </a:pPr>
            <a:r>
              <a:rPr lang="en-GB" sz="2800" dirty="0"/>
              <a:t>Step 6 </a:t>
            </a:r>
          </a:p>
        </p:txBody>
      </p:sp>
      <p:sp>
        <p:nvSpPr>
          <p:cNvPr id="5" name="Slide Number Placeholder 4">
            <a:extLst>
              <a:ext uri="{FF2B5EF4-FFF2-40B4-BE49-F238E27FC236}">
                <a16:creationId xmlns:a16="http://schemas.microsoft.com/office/drawing/2014/main" id="{361AAB8E-5ADD-47C1-94A7-91AAF582BB6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0A7304-59B3-4BBA-9ECC-9CB10499FDC3}" type="slidenum">
              <a:rPr lang="en-US" altLang="en-US">
                <a:solidFill>
                  <a:srgbClr val="898989"/>
                </a:solidFill>
                <a:latin typeface="Calibri" panose="020F0502020204030204" pitchFamily="34" charset="0"/>
              </a:rPr>
              <a:pPr eaLnBrk="1" hangingPunct="1"/>
              <a:t>7</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F0DC895A-A51B-4EBE-A535-63A645A4B801}"/>
              </a:ext>
            </a:extLst>
          </p:cNvPr>
          <p:cNvSpPr txBox="1">
            <a:spLocks noChangeArrowheads="1"/>
          </p:cNvSpPr>
          <p:nvPr/>
        </p:nvSpPr>
        <p:spPr bwMode="auto">
          <a:xfrm>
            <a:off x="3810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8198" name="Content Placeholder 2">
            <a:extLst>
              <a:ext uri="{FF2B5EF4-FFF2-40B4-BE49-F238E27FC236}">
                <a16:creationId xmlns:a16="http://schemas.microsoft.com/office/drawing/2014/main" id="{0E93D1C2-6015-4226-A802-E3AAC3906603}"/>
              </a:ext>
            </a:extLst>
          </p:cNvPr>
          <p:cNvSpPr>
            <a:spLocks noGrp="1"/>
          </p:cNvSpPr>
          <p:nvPr>
            <p:ph idx="1"/>
          </p:nvPr>
        </p:nvSpPr>
        <p:spPr>
          <a:xfrm>
            <a:off x="900332" y="1454150"/>
            <a:ext cx="7405468" cy="4267200"/>
          </a:xfrm>
        </p:spPr>
        <p:txBody>
          <a:bodyPr/>
          <a:lstStyle/>
          <a:p>
            <a:pPr marL="0" indent="0">
              <a:buFont typeface="Arial" panose="020B0604020202020204" pitchFamily="34" charset="0"/>
              <a:buNone/>
            </a:pPr>
            <a:r>
              <a:rPr lang="en-GB" altLang="en-US" sz="2400" dirty="0"/>
              <a:t>Upon fulfilment of application requirements and payment of license fees, a license will be issued within 30 working days </a:t>
            </a:r>
            <a:endParaRPr lang="en-US" altLang="en-US" sz="2400" dirty="0"/>
          </a:p>
          <a:p>
            <a:pPr marL="0" indent="0">
              <a:buFont typeface="Arial" panose="020B0604020202020204" pitchFamily="34" charset="0"/>
              <a:buNone/>
            </a:pPr>
            <a:endParaRPr lang="en-US" altLang="en-US" sz="2400" dirty="0"/>
          </a:p>
          <a:p>
            <a:pPr marL="0" indent="0">
              <a:buFont typeface="Arial" panose="020B0604020202020204" pitchFamily="34" charset="0"/>
              <a:buNone/>
            </a:pPr>
            <a:r>
              <a:rPr lang="en-GB" altLang="en-US" sz="2400" dirty="0"/>
              <a:t> </a:t>
            </a:r>
            <a:r>
              <a:rPr lang="en-GB" altLang="en-US" sz="2400" dirty="0">
                <a:sym typeface="Wingdings" panose="05000000000000000000" pitchFamily="2" charset="2"/>
              </a:rPr>
              <a:t> Finally the license is out! Time to start working!!</a:t>
            </a:r>
            <a:endParaRPr lang="en-US" altLang="en-US" sz="2400" dirty="0"/>
          </a:p>
          <a:p>
            <a:pPr marL="0" indent="0">
              <a:buFont typeface="Arial" panose="020B0604020202020204" pitchFamily="34" charset="0"/>
              <a:buNone/>
            </a:pPr>
            <a:endParaRPr lang="en-US" altLang="en-US" sz="2800" dirty="0"/>
          </a:p>
        </p:txBody>
      </p:sp>
      <p:pic>
        <p:nvPicPr>
          <p:cNvPr id="8199" name="Picture 7">
            <a:extLst>
              <a:ext uri="{FF2B5EF4-FFF2-40B4-BE49-F238E27FC236}">
                <a16:creationId xmlns:a16="http://schemas.microsoft.com/office/drawing/2014/main" id="{F4F05FCA-DEEA-4518-A121-1AA01690B0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113213"/>
            <a:ext cx="2054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2681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9A657212-746C-404D-8C2C-DF9E4B3D7146}"/>
              </a:ext>
            </a:extLst>
          </p:cNvPr>
          <p:cNvSpPr>
            <a:spLocks noGrp="1"/>
          </p:cNvSpPr>
          <p:nvPr>
            <p:ph type="title"/>
          </p:nvPr>
        </p:nvSpPr>
        <p:spPr>
          <a:xfrm>
            <a:off x="815926" y="312738"/>
            <a:ext cx="7718474" cy="898525"/>
          </a:xfrm>
          <a:solidFill>
            <a:schemeClr val="accent1">
              <a:lumMod val="20000"/>
              <a:lumOff val="80000"/>
            </a:schemeClr>
          </a:solidFill>
        </p:spPr>
        <p:txBody>
          <a:bodyPr/>
          <a:lstStyle/>
          <a:p>
            <a:pPr algn="l" eaLnBrk="1" hangingPunct="1">
              <a:defRPr/>
            </a:pPr>
            <a:r>
              <a:rPr lang="en-GB" sz="2400" dirty="0"/>
              <a:t>Step 7 </a:t>
            </a:r>
          </a:p>
        </p:txBody>
      </p:sp>
      <p:sp>
        <p:nvSpPr>
          <p:cNvPr id="5" name="Slide Number Placeholder 4">
            <a:extLst>
              <a:ext uri="{FF2B5EF4-FFF2-40B4-BE49-F238E27FC236}">
                <a16:creationId xmlns:a16="http://schemas.microsoft.com/office/drawing/2014/main" id="{2276A9EE-1840-4FC8-A3AA-0B79E386A74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5AB1B3-09E7-455E-A633-1C1EA7DB2B7A}" type="slidenum">
              <a:rPr lang="en-US" altLang="en-US">
                <a:solidFill>
                  <a:srgbClr val="898989"/>
                </a:solidFill>
                <a:latin typeface="Calibri" panose="020F0502020204030204" pitchFamily="34" charset="0"/>
              </a:rPr>
              <a:pPr eaLnBrk="1" hangingPunct="1"/>
              <a:t>8</a:t>
            </a:fld>
            <a:endParaRPr lang="en-US" altLang="en-US">
              <a:solidFill>
                <a:srgbClr val="898989"/>
              </a:solidFill>
              <a:latin typeface="Calibri" panose="020F0502020204030204" pitchFamily="34" charset="0"/>
            </a:endParaRPr>
          </a:p>
        </p:txBody>
      </p:sp>
      <p:sp>
        <p:nvSpPr>
          <p:cNvPr id="4101" name="TextBox 5">
            <a:extLst>
              <a:ext uri="{FF2B5EF4-FFF2-40B4-BE49-F238E27FC236}">
                <a16:creationId xmlns:a16="http://schemas.microsoft.com/office/drawing/2014/main" id="{E7FC882D-C60D-4A77-9422-1B0996C4A698}"/>
              </a:ext>
            </a:extLst>
          </p:cNvPr>
          <p:cNvSpPr txBox="1">
            <a:spLocks noChangeArrowheads="1"/>
          </p:cNvSpPr>
          <p:nvPr/>
        </p:nvSpPr>
        <p:spPr bwMode="auto">
          <a:xfrm>
            <a:off x="533400" y="762000"/>
            <a:ext cx="8305800" cy="708025"/>
          </a:xfrm>
          <a:prstGeom prst="rect">
            <a:avLst/>
          </a:prstGeom>
          <a:noFill/>
          <a:ln>
            <a:noFill/>
          </a:ln>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eaLnBrk="1" hangingPunct="1">
              <a:spcBef>
                <a:spcPct val="0"/>
              </a:spcBef>
              <a:buFont typeface="Arial" charset="0"/>
              <a:buNone/>
              <a:defRPr/>
            </a:pPr>
            <a:r>
              <a:rPr lang="en-GB" sz="2000" dirty="0">
                <a:cs typeface="Arial" charset="0"/>
              </a:rPr>
              <a:t> </a:t>
            </a:r>
          </a:p>
          <a:p>
            <a:pPr eaLnBrk="1" hangingPunct="1">
              <a:spcBef>
                <a:spcPct val="0"/>
              </a:spcBef>
              <a:defRPr/>
            </a:pPr>
            <a:endParaRPr lang="en-US" altLang="en-US" sz="2000" dirty="0">
              <a:latin typeface="+mn-lt"/>
              <a:cs typeface="Arial" charset="0"/>
            </a:endParaRPr>
          </a:p>
        </p:txBody>
      </p:sp>
      <p:sp>
        <p:nvSpPr>
          <p:cNvPr id="9222" name="Content Placeholder 2">
            <a:extLst>
              <a:ext uri="{FF2B5EF4-FFF2-40B4-BE49-F238E27FC236}">
                <a16:creationId xmlns:a16="http://schemas.microsoft.com/office/drawing/2014/main" id="{28EE89A1-D504-47CE-A581-65EF9B27A047}"/>
              </a:ext>
            </a:extLst>
          </p:cNvPr>
          <p:cNvSpPr>
            <a:spLocks noGrp="1"/>
          </p:cNvSpPr>
          <p:nvPr>
            <p:ph idx="1"/>
          </p:nvPr>
        </p:nvSpPr>
        <p:spPr>
          <a:xfrm>
            <a:off x="815926" y="1295400"/>
            <a:ext cx="5280074" cy="4016375"/>
          </a:xfrm>
        </p:spPr>
        <p:txBody>
          <a:bodyPr/>
          <a:lstStyle/>
          <a:p>
            <a:pPr marL="0" indent="0">
              <a:buFont typeface="Arial" panose="020B0604020202020204" pitchFamily="34" charset="0"/>
              <a:buNone/>
            </a:pPr>
            <a:r>
              <a:rPr lang="en-GB" altLang="en-US" sz="2400" dirty="0"/>
              <a:t>The license is renewed annually upon adherence to all conditions provided. </a:t>
            </a:r>
          </a:p>
          <a:p>
            <a:pPr marL="0" indent="0">
              <a:buFont typeface="Arial" panose="020B0604020202020204" pitchFamily="34" charset="0"/>
              <a:buNone/>
            </a:pPr>
            <a:endParaRPr lang="en-GB" altLang="en-US" sz="2400" dirty="0"/>
          </a:p>
          <a:p>
            <a:pPr marL="0" indent="0">
              <a:buFont typeface="Arial" panose="020B0604020202020204" pitchFamily="34" charset="0"/>
              <a:buNone/>
            </a:pPr>
            <a:r>
              <a:rPr lang="en-GB" altLang="en-US" sz="2400" dirty="0"/>
              <a:t> </a:t>
            </a:r>
            <a:r>
              <a:rPr lang="en-GB" altLang="en-US" sz="2400" dirty="0">
                <a:sym typeface="Wingdings" panose="05000000000000000000" pitchFamily="2" charset="2"/>
              </a:rPr>
              <a:t> </a:t>
            </a:r>
            <a:r>
              <a:rPr lang="en-GB" altLang="en-US" sz="2400" b="1" dirty="0">
                <a:sym typeface="Wingdings" panose="05000000000000000000" pitchFamily="2" charset="2"/>
              </a:rPr>
              <a:t>Don’t forget to renew your licenses please! </a:t>
            </a:r>
            <a:endParaRPr lang="en-US" altLang="en-US" sz="2400" b="1" dirty="0"/>
          </a:p>
          <a:p>
            <a:pPr marL="0" indent="0">
              <a:buFont typeface="Arial" panose="020B0604020202020204" pitchFamily="34" charset="0"/>
              <a:buNone/>
            </a:pPr>
            <a:endParaRPr lang="en-US" altLang="en-US" sz="2800" dirty="0"/>
          </a:p>
        </p:txBody>
      </p:sp>
      <p:pic>
        <p:nvPicPr>
          <p:cNvPr id="9223" name="Picture 7">
            <a:extLst>
              <a:ext uri="{FF2B5EF4-FFF2-40B4-BE49-F238E27FC236}">
                <a16:creationId xmlns:a16="http://schemas.microsoft.com/office/drawing/2014/main" id="{37BB724D-BE47-4517-B29A-08CCACCAD7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295400"/>
            <a:ext cx="2590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256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08215461-C917-4DBD-B3D6-EC76F71ED8C3}"/>
              </a:ext>
            </a:extLst>
          </p:cNvPr>
          <p:cNvSpPr>
            <a:spLocks noGrp="1"/>
          </p:cNvSpPr>
          <p:nvPr>
            <p:ph type="title"/>
          </p:nvPr>
        </p:nvSpPr>
        <p:spPr>
          <a:xfrm>
            <a:off x="228600" y="312738"/>
            <a:ext cx="8305800" cy="898525"/>
          </a:xfrm>
          <a:solidFill>
            <a:schemeClr val="accent1">
              <a:lumMod val="20000"/>
              <a:lumOff val="80000"/>
            </a:schemeClr>
          </a:solidFill>
        </p:spPr>
        <p:txBody>
          <a:bodyPr/>
          <a:lstStyle/>
          <a:p>
            <a:pPr algn="l" eaLnBrk="1" hangingPunct="1">
              <a:defRPr/>
            </a:pPr>
            <a:r>
              <a:rPr lang="en-GB" sz="2800" dirty="0"/>
              <a:t>NEMA Charges </a:t>
            </a:r>
          </a:p>
        </p:txBody>
      </p:sp>
      <p:sp>
        <p:nvSpPr>
          <p:cNvPr id="4" name="Date Placeholder 3">
            <a:extLst>
              <a:ext uri="{FF2B5EF4-FFF2-40B4-BE49-F238E27FC236}">
                <a16:creationId xmlns:a16="http://schemas.microsoft.com/office/drawing/2014/main" id="{06102299-8995-4943-B8AF-5656B8220A45}"/>
              </a:ext>
            </a:extLst>
          </p:cNvPr>
          <p:cNvSpPr>
            <a:spLocks noGrp="1"/>
          </p:cNvSpPr>
          <p:nvPr>
            <p:ph type="dt" sz="quarter" idx="10"/>
          </p:nvPr>
        </p:nvSpPr>
        <p:spPr/>
        <p:txBody>
          <a:bodyPr/>
          <a:lstStyle/>
          <a:p>
            <a:pPr>
              <a:defRPr/>
            </a:pPr>
            <a:fld id="{5B302882-79BC-4F07-AF7E-AEC1593D161E}" type="datetime1">
              <a:rPr lang="en-US" smtClean="0"/>
              <a:pPr>
                <a:defRPr/>
              </a:pPr>
              <a:t>8/3/2017</a:t>
            </a:fld>
            <a:endParaRPr lang="en-US" dirty="0"/>
          </a:p>
        </p:txBody>
      </p:sp>
      <p:sp>
        <p:nvSpPr>
          <p:cNvPr id="5" name="Slide Number Placeholder 4">
            <a:extLst>
              <a:ext uri="{FF2B5EF4-FFF2-40B4-BE49-F238E27FC236}">
                <a16:creationId xmlns:a16="http://schemas.microsoft.com/office/drawing/2014/main" id="{11A0668B-9692-4D3B-9C31-E3B19EA693D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8133DD3-48F8-46B4-B063-4E377143F6CF}" type="slidenum">
              <a:rPr lang="en-US" altLang="en-US">
                <a:solidFill>
                  <a:srgbClr val="898989"/>
                </a:solidFill>
                <a:latin typeface="Calibri" panose="020F0502020204030204" pitchFamily="34" charset="0"/>
              </a:rPr>
              <a:pPr eaLnBrk="1" hangingPunct="1"/>
              <a:t>9</a:t>
            </a:fld>
            <a:endParaRPr lang="en-US" altLang="en-US">
              <a:solidFill>
                <a:srgbClr val="898989"/>
              </a:solidFill>
              <a:latin typeface="Calibri" panose="020F0502020204030204" pitchFamily="34" charset="0"/>
            </a:endParaRPr>
          </a:p>
        </p:txBody>
      </p:sp>
      <p:sp>
        <p:nvSpPr>
          <p:cNvPr id="10245" name="Content Placeholder 2">
            <a:extLst>
              <a:ext uri="{FF2B5EF4-FFF2-40B4-BE49-F238E27FC236}">
                <a16:creationId xmlns:a16="http://schemas.microsoft.com/office/drawing/2014/main" id="{787EDAFB-95AA-456A-A451-2DA0363C4F9C}"/>
              </a:ext>
            </a:extLst>
          </p:cNvPr>
          <p:cNvSpPr>
            <a:spLocks noGrp="1"/>
          </p:cNvSpPr>
          <p:nvPr>
            <p:ph idx="1"/>
          </p:nvPr>
        </p:nvSpPr>
        <p:spPr>
          <a:xfrm>
            <a:off x="381000" y="1454150"/>
            <a:ext cx="7924800" cy="4267200"/>
          </a:xfrm>
        </p:spPr>
        <p:txBody>
          <a:bodyPr/>
          <a:lstStyle/>
          <a:p>
            <a:pPr marL="0" indent="0">
              <a:buFont typeface="Arial" panose="020B0604020202020204" pitchFamily="34" charset="0"/>
              <a:buNone/>
            </a:pPr>
            <a:r>
              <a:rPr lang="en-GB" altLang="en-US" sz="2400" b="1"/>
              <a:t>NOTE!!</a:t>
            </a:r>
            <a:br>
              <a:rPr lang="en-GB" altLang="en-US" sz="2400"/>
            </a:br>
            <a:r>
              <a:rPr lang="en-GB" altLang="en-US" sz="2400" b="1"/>
              <a:t>Application Fee charges</a:t>
            </a:r>
            <a:r>
              <a:rPr lang="en-GB" altLang="en-US" sz="2400"/>
              <a:t> </a:t>
            </a:r>
            <a:br>
              <a:rPr lang="en-GB" altLang="en-US" sz="2400"/>
            </a:br>
            <a:r>
              <a:rPr lang="en-GB" altLang="en-US" sz="2400"/>
              <a:t>a)    Transportation of waste KSh 3,000</a:t>
            </a:r>
          </a:p>
          <a:p>
            <a:pPr marL="0" indent="0">
              <a:buFont typeface="Arial" panose="020B0604020202020204" pitchFamily="34" charset="0"/>
              <a:buNone/>
            </a:pPr>
            <a:br>
              <a:rPr lang="en-GB" altLang="en-US" sz="2400"/>
            </a:br>
            <a:r>
              <a:rPr lang="en-GB" altLang="en-US" sz="2400" b="1"/>
              <a:t>Licensing fee charges</a:t>
            </a:r>
            <a:br>
              <a:rPr lang="en-GB" altLang="en-US" sz="2400"/>
            </a:br>
            <a:r>
              <a:rPr lang="en-GB" altLang="en-US" sz="2400"/>
              <a:t>a)    Transport waste KSh 5,000</a:t>
            </a:r>
            <a:endParaRPr lang="en-US" altLang="en-US" sz="2400"/>
          </a:p>
        </p:txBody>
      </p:sp>
    </p:spTree>
    <p:extLst>
      <p:ext uri="{BB962C8B-B14F-4D97-AF65-F5344CB8AC3E}">
        <p14:creationId xmlns:p14="http://schemas.microsoft.com/office/powerpoint/2010/main" val="22517347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530</Words>
  <Application>Microsoft Office PowerPoint</Application>
  <PresentationFormat>Bildschirmpräsentation (4:3)</PresentationFormat>
  <Paragraphs>87</Paragraphs>
  <Slides>14</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Arial</vt:lpstr>
      <vt:lpstr>Calibri</vt:lpstr>
      <vt:lpstr>Calibri Light</vt:lpstr>
      <vt:lpstr>Wingdings</vt:lpstr>
      <vt:lpstr>Office Theme</vt:lpstr>
      <vt:lpstr>Water Sector Trust Fund</vt:lpstr>
      <vt:lpstr>Step 1 </vt:lpstr>
      <vt:lpstr>Step 2</vt:lpstr>
      <vt:lpstr>Step 3 </vt:lpstr>
      <vt:lpstr>Step 4 </vt:lpstr>
      <vt:lpstr>Step 5 </vt:lpstr>
      <vt:lpstr>Step 6 </vt:lpstr>
      <vt:lpstr>Step 7 </vt:lpstr>
      <vt:lpstr>NEMA Charges </vt:lpstr>
      <vt:lpstr>NEMA Tracking document  </vt:lpstr>
      <vt:lpstr>Application for licence for transport (Guidelines) (1)</vt:lpstr>
      <vt:lpstr>Application for licence for transport (Guidelines) (2) </vt:lpstr>
      <vt:lpstr>Application for licence for transport (Guidelines) (3) </vt:lpstr>
      <vt:lpstr>Thank you!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Pia Fischer</cp:lastModifiedBy>
  <cp:revision>4</cp:revision>
  <dcterms:created xsi:type="dcterms:W3CDTF">2017-07-24T09:02:33Z</dcterms:created>
  <dcterms:modified xsi:type="dcterms:W3CDTF">2017-08-03T20:47:57Z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196097</vt:lpwstr>
  </property>
  <property fmtid="{D5CDD505-2E9C-101B-9397-08002B2CF9AE}" name="NXPowerLiteSettings" pid="3">
    <vt:lpwstr>C4000400038000</vt:lpwstr>
  </property>
  <property fmtid="{D5CDD505-2E9C-101B-9397-08002B2CF9AE}" name="NXPowerLiteVersion" pid="4">
    <vt:lpwstr>D7.1.10</vt:lpwstr>
  </property>
</Properties>
</file>